
<file path=[Content_Types].xml><?xml version="1.0" encoding="utf-8"?>
<Types xmlns="http://schemas.openxmlformats.org/package/2006/content-types">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1" r:id="rId2"/>
    <p:sldId id="256" r:id="rId3"/>
    <p:sldId id="263" r:id="rId4"/>
    <p:sldId id="257" r:id="rId5"/>
    <p:sldId id="262" r:id="rId6"/>
    <p:sldId id="264" r:id="rId7"/>
    <p:sldId id="265"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men Montoya" initials="CM" lastIdx="2" clrIdx="0">
    <p:extLst>
      <p:ext uri="{19B8F6BF-5375-455C-9EA6-DF929625EA0E}">
        <p15:presenceInfo xmlns:p15="http://schemas.microsoft.com/office/powerpoint/2012/main" userId="e17425bbe30f98d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8DF80-3E60-421F-8DA6-2D059F059A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B84AD5-AF90-459D-97F6-0CBFA1C083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0A382D-FCE9-4865-9E05-D6E8CF6F4A3E}"/>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BF4385A7-CBA6-47E5-A750-2487BA14E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D86B3-8341-450A-A004-E7C8D3DA6393}"/>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246319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AB685-A6B5-43D3-9826-BA40ABBDA6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FEA456-CD33-4A1E-AC45-BD17977235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AFB5C-5EB5-492E-8C8C-CCA005F7C5FE}"/>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0FE79736-97F9-4696-852E-F02F023F0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F916CB-6A37-4051-AE17-743FE4CDBC31}"/>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259499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C291-815B-4D4C-9547-F241D0941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D71A36-1C86-4277-B084-FA0F90FC78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1563A0-2752-4E35-B2B2-22CCAA19FA2E}"/>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E720C832-8125-42AE-BCE1-6DDAE9322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7FD25-9F8C-4F07-BD6D-2DEC27CA0A00}"/>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1531656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B9D06-9D23-40E2-9909-0FBE50224C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08CCD4-F1CA-47E4-8A6A-1F65665991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198C31-FBDC-4CE3-B46D-9D16E67F9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6741D7-A165-44DD-80D8-E3B9C3303000}"/>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6" name="Footer Placeholder 5">
            <a:extLst>
              <a:ext uri="{FF2B5EF4-FFF2-40B4-BE49-F238E27FC236}">
                <a16:creationId xmlns:a16="http://schemas.microsoft.com/office/drawing/2014/main" id="{7D70189C-8CE0-4EEA-A70F-C75EF842F2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D3D62-A726-4204-BB72-D289F1FC2E10}"/>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1642686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6535-EA4B-460C-9AB7-38859DC212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764B6F-A921-4970-A3B0-407CAF6054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5663F8-2F41-4DDF-95E0-05557A19F4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830B-DB3E-4A56-BB8B-ABEC36B755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322DFB-60FB-4174-90A5-8D2FAD2DFC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53D9D1-F672-460F-997C-02C80AFDC4F4}"/>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8" name="Footer Placeholder 7">
            <a:extLst>
              <a:ext uri="{FF2B5EF4-FFF2-40B4-BE49-F238E27FC236}">
                <a16:creationId xmlns:a16="http://schemas.microsoft.com/office/drawing/2014/main" id="{2A81F2C8-06A6-4079-B864-830A2AC4DF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587943-FF6C-49FF-BAA8-383E8C5BC37B}"/>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1079765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AD421-7CBA-48BA-B889-3290442A7F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194A9C-B2A0-47D8-97B9-BC7887579089}"/>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4" name="Footer Placeholder 3">
            <a:extLst>
              <a:ext uri="{FF2B5EF4-FFF2-40B4-BE49-F238E27FC236}">
                <a16:creationId xmlns:a16="http://schemas.microsoft.com/office/drawing/2014/main" id="{7767E11F-095D-4E65-94DC-E5AF4393D8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BACC77-22C5-407F-B96E-6CE9A22CFBE0}"/>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317637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8A84A-5199-4333-B99E-AE4945714814}"/>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3" name="Footer Placeholder 2">
            <a:extLst>
              <a:ext uri="{FF2B5EF4-FFF2-40B4-BE49-F238E27FC236}">
                <a16:creationId xmlns:a16="http://schemas.microsoft.com/office/drawing/2014/main" id="{DE0248DC-A89B-4804-A2C9-24EE7FE2C5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4E9EDF-C0DF-407B-B76F-4FFCEE7E0081}"/>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2109648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D685-2573-4285-971B-3DC0A9C21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B3C0C9-5A1A-4533-8717-394165AE1B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BD4DC9-0FC8-4737-88DD-5D693F7FB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6C93B7-903C-46EE-BB5E-C868AAF169DF}"/>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6" name="Footer Placeholder 5">
            <a:extLst>
              <a:ext uri="{FF2B5EF4-FFF2-40B4-BE49-F238E27FC236}">
                <a16:creationId xmlns:a16="http://schemas.microsoft.com/office/drawing/2014/main" id="{7A490F2A-F41E-4C85-89F7-3D85209CE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F9FE12-037D-4968-81FF-1626A3D90A43}"/>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216899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31F25-61E3-47BD-9EA0-68C17DD84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27FE40-75CE-49CE-95BA-92562A5B5E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EC0FD8-FFB1-4AFD-A250-A90E94783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53654C-8E7B-4E01-A593-3DCB9D7F16AC}"/>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6" name="Footer Placeholder 5">
            <a:extLst>
              <a:ext uri="{FF2B5EF4-FFF2-40B4-BE49-F238E27FC236}">
                <a16:creationId xmlns:a16="http://schemas.microsoft.com/office/drawing/2014/main" id="{2AB31EBC-9283-4E46-B21F-E10CE829B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BF364F-F54A-4762-BA8A-A21D6C11DD22}"/>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3395187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9B25-E0D6-4DF7-ADC9-815BC8C89B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0076AC-5B29-4200-8C8A-192A92EF73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B69455-AC06-4728-8174-8E9DE219E8EC}"/>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995F7F3B-0DB0-42FC-B138-1CBEFB6B8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4E2E03-185E-498D-9E45-8330A4BA0CBF}"/>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1045222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10E9D4-C067-4025-A455-139F3CF00E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ABA40F-074D-4464-8E8B-C2D0151A3B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6F723-2809-4E32-AE60-88AAC95C00E0}"/>
              </a:ext>
            </a:extLst>
          </p:cNvPr>
          <p:cNvSpPr>
            <a:spLocks noGrp="1"/>
          </p:cNvSpPr>
          <p:nvPr>
            <p:ph type="dt" sz="half" idx="10"/>
          </p:nvPr>
        </p:nvSpPr>
        <p:spPr/>
        <p:txBody>
          <a:body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777B8D37-89AA-4BFC-A5B2-9AAA9D6C82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7DFD3-C585-4646-85FA-CCE051BD738B}"/>
              </a:ext>
            </a:extLst>
          </p:cNvPr>
          <p:cNvSpPr>
            <a:spLocks noGrp="1"/>
          </p:cNvSpPr>
          <p:nvPr>
            <p:ph type="sldNum" sz="quarter" idx="12"/>
          </p:nvPr>
        </p:nvSpPr>
        <p:spPr/>
        <p:txBody>
          <a:bodyPr/>
          <a:lstStyle/>
          <a:p>
            <a:fld id="{9DEFCE85-29CB-4B37-BC9D-F87D51A4B670}" type="slidenum">
              <a:rPr lang="en-US" smtClean="0"/>
              <a:t>‹#›</a:t>
            </a:fld>
            <a:endParaRPr lang="en-US"/>
          </a:p>
        </p:txBody>
      </p:sp>
    </p:spTree>
    <p:extLst>
      <p:ext uri="{BB962C8B-B14F-4D97-AF65-F5344CB8AC3E}">
        <p14:creationId xmlns:p14="http://schemas.microsoft.com/office/powerpoint/2010/main" val="68771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4F8ABC-C991-4D72-AE99-3FB24183D8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312BCC-174B-4209-896E-7C6814CABD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DE6A6-039B-4F25-B6CD-CBBD0DE08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D6EAE-66CA-4138-82BC-30525683E7C3}" type="datetimeFigureOut">
              <a:rPr lang="en-US" smtClean="0"/>
              <a:t>4/13/2020</a:t>
            </a:fld>
            <a:endParaRPr lang="en-US"/>
          </a:p>
        </p:txBody>
      </p:sp>
      <p:sp>
        <p:nvSpPr>
          <p:cNvPr id="5" name="Footer Placeholder 4">
            <a:extLst>
              <a:ext uri="{FF2B5EF4-FFF2-40B4-BE49-F238E27FC236}">
                <a16:creationId xmlns:a16="http://schemas.microsoft.com/office/drawing/2014/main" id="{D18F14BC-8005-443F-A674-9FB35336E3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2DCDEB-D44F-49DC-AA8F-C08453EB8D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EFCE85-29CB-4B37-BC9D-F87D51A4B670}" type="slidenum">
              <a:rPr lang="en-US" smtClean="0"/>
              <a:t>‹#›</a:t>
            </a:fld>
            <a:endParaRPr lang="en-US"/>
          </a:p>
        </p:txBody>
      </p:sp>
    </p:spTree>
    <p:extLst>
      <p:ext uri="{BB962C8B-B14F-4D97-AF65-F5344CB8AC3E}">
        <p14:creationId xmlns:p14="http://schemas.microsoft.com/office/powerpoint/2010/main" val="14543863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2.jf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fif"/></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fif"/></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16.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29EBFE-94FD-4E21-B331-5EBD9A7891E5}"/>
              </a:ext>
            </a:extLst>
          </p:cNvPr>
          <p:cNvSpPr>
            <a:spLocks noGrp="1"/>
          </p:cNvSpPr>
          <p:nvPr>
            <p:ph idx="1"/>
          </p:nvPr>
        </p:nvSpPr>
        <p:spPr/>
        <p:txBody>
          <a:bodyPr>
            <a:normAutofit lnSpcReduction="10000"/>
          </a:bodyPr>
          <a:lstStyle/>
          <a:p>
            <a:pPr marL="0" indent="0">
              <a:buNone/>
            </a:pPr>
            <a:r>
              <a:rPr lang="en-US" b="1" dirty="0">
                <a:latin typeface="Arial" panose="020B0604020202020204" pitchFamily="34" charset="0"/>
                <a:cs typeface="Arial" panose="020B0604020202020204" pitchFamily="34" charset="0"/>
              </a:rPr>
              <a:t>Learning Target</a:t>
            </a:r>
            <a:r>
              <a:rPr lang="en-US" dirty="0">
                <a:latin typeface="Arial" panose="020B0604020202020204" pitchFamily="34" charset="0"/>
                <a:cs typeface="Arial" panose="020B0604020202020204" pitchFamily="34" charset="0"/>
              </a:rPr>
              <a:t>: Students will be able to read, write and talk about the history and obstacles faced by someone who migrated to the United States.</a:t>
            </a:r>
          </a:p>
          <a:p>
            <a:pPr marL="0" indent="0">
              <a:buNone/>
            </a:pPr>
            <a:endParaRPr lang="en-US" dirty="0">
              <a:latin typeface="Arial" panose="020B0604020202020204" pitchFamily="34" charset="0"/>
              <a:cs typeface="Arial" panose="020B0604020202020204" pitchFamily="34" charset="0"/>
            </a:endParaRPr>
          </a:p>
          <a:p>
            <a:pPr marL="0" indent="0">
              <a:buNone/>
            </a:pPr>
            <a:r>
              <a:rPr lang="es-ES" dirty="0">
                <a:latin typeface="Arial" panose="020B0604020202020204" pitchFamily="34" charset="0"/>
                <a:cs typeface="Arial" panose="020B0604020202020204" pitchFamily="34" charset="0"/>
              </a:rPr>
              <a:t>Estudiantes pueden leer, escribir y conversar sobre la historia </a:t>
            </a:r>
            <a:r>
              <a:rPr lang="en-US" dirty="0">
                <a:latin typeface="Arial" panose="020B0604020202020204" pitchFamily="34" charset="0"/>
                <a:cs typeface="Arial" panose="020B0604020202020204" pitchFamily="34" charset="0"/>
              </a:rPr>
              <a:t>y    </a:t>
            </a:r>
            <a:r>
              <a:rPr lang="en-US" dirty="0" err="1">
                <a:latin typeface="Arial" panose="020B0604020202020204" pitchFamily="34" charset="0"/>
                <a:cs typeface="Arial" panose="020B0604020202020204" pitchFamily="34" charset="0"/>
              </a:rPr>
              <a:t>obstáculos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a:t>
            </a:r>
            <a:r>
              <a:rPr lang="en-US" dirty="0">
                <a:latin typeface="Arial" panose="020B0604020202020204" pitchFamily="34" charset="0"/>
                <a:cs typeface="Arial" panose="020B0604020202020204" pitchFamily="34" charset="0"/>
              </a:rPr>
              <a:t> la </a:t>
            </a:r>
            <a:r>
              <a:rPr lang="en-US" dirty="0" err="1">
                <a:latin typeface="Arial" panose="020B0604020202020204" pitchFamily="34" charset="0"/>
                <a:cs typeface="Arial" panose="020B0604020202020204" pitchFamily="34" charset="0"/>
              </a:rPr>
              <a:t>vida</a:t>
            </a:r>
            <a:r>
              <a:rPr lang="en-US" dirty="0">
                <a:latin typeface="Arial" panose="020B0604020202020204" pitchFamily="34" charset="0"/>
                <a:cs typeface="Arial" panose="020B0604020202020204" pitchFamily="34" charset="0"/>
              </a:rPr>
              <a:t> de </a:t>
            </a:r>
            <a:r>
              <a:rPr lang="en-US" dirty="0" err="1">
                <a:latin typeface="Arial" panose="020B0604020202020204" pitchFamily="34" charset="0"/>
                <a:cs typeface="Arial" panose="020B0604020202020204" pitchFamily="34" charset="0"/>
              </a:rPr>
              <a:t>alguien</a:t>
            </a:r>
            <a:r>
              <a:rPr lang="en-US" dirty="0">
                <a:latin typeface="Arial" panose="020B0604020202020204" pitchFamily="34" charset="0"/>
                <a:cs typeface="Arial" panose="020B0604020202020204" pitchFamily="34" charset="0"/>
              </a:rPr>
              <a:t> que </a:t>
            </a:r>
            <a:r>
              <a:rPr lang="en-US" dirty="0" err="1">
                <a:latin typeface="Arial" panose="020B0604020202020204" pitchFamily="34" charset="0"/>
                <a:cs typeface="Arial" panose="020B0604020202020204" pitchFamily="34" charset="0"/>
              </a:rPr>
              <a:t>emigró</a:t>
            </a:r>
            <a:r>
              <a:rPr lang="en-US" dirty="0">
                <a:latin typeface="Arial" panose="020B0604020202020204" pitchFamily="34" charset="0"/>
                <a:cs typeface="Arial" panose="020B0604020202020204" pitchFamily="34" charset="0"/>
              </a:rPr>
              <a:t> a los </a:t>
            </a:r>
            <a:r>
              <a:rPr lang="en-US" dirty="0" err="1">
                <a:latin typeface="Arial" panose="020B0604020202020204" pitchFamily="34" charset="0"/>
                <a:cs typeface="Arial" panose="020B0604020202020204" pitchFamily="34" charset="0"/>
              </a:rPr>
              <a:t>Estados</a:t>
            </a:r>
            <a:r>
              <a:rPr lang="en-US" dirty="0">
                <a:latin typeface="Arial" panose="020B0604020202020204" pitchFamily="34" charset="0"/>
                <a:cs typeface="Arial" panose="020B0604020202020204" pitchFamily="34" charset="0"/>
              </a:rPr>
              <a:t> Unidos.</a:t>
            </a:r>
          </a:p>
          <a:p>
            <a:endParaRPr lang="en-US" dirty="0">
              <a:latin typeface="Arial" panose="020B0604020202020204" pitchFamily="34" charset="0"/>
              <a:cs typeface="Arial" panose="020B0604020202020204" pitchFamily="34" charset="0"/>
            </a:endParaRPr>
          </a:p>
          <a:p>
            <a:pPr marL="0" indent="0">
              <a:buNone/>
            </a:pPr>
            <a:endParaRPr lang="en-US" dirty="0"/>
          </a:p>
          <a:p>
            <a:pPr marL="0" indent="0" algn="r">
              <a:buNone/>
            </a:pPr>
            <a:r>
              <a:rPr lang="en-US" sz="2400" dirty="0"/>
              <a:t> (3 min)</a:t>
            </a:r>
          </a:p>
        </p:txBody>
      </p:sp>
      <p:pic>
        <p:nvPicPr>
          <p:cNvPr id="6" name="Picture 5">
            <a:extLst>
              <a:ext uri="{FF2B5EF4-FFF2-40B4-BE49-F238E27FC236}">
                <a16:creationId xmlns:a16="http://schemas.microsoft.com/office/drawing/2014/main" id="{91048608-7870-4F97-9E5E-269F7B3D23A5}"/>
              </a:ext>
            </a:extLst>
          </p:cNvPr>
          <p:cNvPicPr>
            <a:picLocks noChangeAspect="1"/>
          </p:cNvPicPr>
          <p:nvPr/>
        </p:nvPicPr>
        <p:blipFill>
          <a:blip r:embed="rId2"/>
          <a:stretch>
            <a:fillRect/>
          </a:stretch>
        </p:blipFill>
        <p:spPr>
          <a:xfrm>
            <a:off x="4579393" y="4549075"/>
            <a:ext cx="5243014" cy="1493649"/>
          </a:xfrm>
          <a:prstGeom prst="rect">
            <a:avLst/>
          </a:prstGeom>
        </p:spPr>
      </p:pic>
    </p:spTree>
    <p:extLst>
      <p:ext uri="{BB962C8B-B14F-4D97-AF65-F5344CB8AC3E}">
        <p14:creationId xmlns:p14="http://schemas.microsoft.com/office/powerpoint/2010/main" val="1027633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B748C7F-B75F-4164-BCED-897A75744EDE}"/>
              </a:ext>
            </a:extLst>
          </p:cNvPr>
          <p:cNvSpPr>
            <a:spLocks noGrp="1"/>
          </p:cNvSpPr>
          <p:nvPr>
            <p:ph type="subTitle" idx="1"/>
          </p:nvPr>
        </p:nvSpPr>
        <p:spPr>
          <a:xfrm>
            <a:off x="1524000" y="5415393"/>
            <a:ext cx="9144000" cy="763734"/>
          </a:xfrm>
        </p:spPr>
        <p:txBody>
          <a:bodyPr/>
          <a:lstStyle/>
          <a:p>
            <a:endParaRPr lang="en-US" dirty="0"/>
          </a:p>
          <a:p>
            <a:endParaRPr lang="en-US" dirty="0"/>
          </a:p>
        </p:txBody>
      </p:sp>
      <p:pic>
        <p:nvPicPr>
          <p:cNvPr id="17" name="Picture 16" descr="A close up of a logo&#10;&#10;Description automatically generated">
            <a:extLst>
              <a:ext uri="{FF2B5EF4-FFF2-40B4-BE49-F238E27FC236}">
                <a16:creationId xmlns:a16="http://schemas.microsoft.com/office/drawing/2014/main" id="{5D0264DF-D63A-460B-957F-A2122230C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518" y="436557"/>
            <a:ext cx="1948293" cy="484632"/>
          </a:xfrm>
          <a:prstGeom prst="rect">
            <a:avLst/>
          </a:prstGeom>
        </p:spPr>
      </p:pic>
      <p:pic>
        <p:nvPicPr>
          <p:cNvPr id="19" name="Picture 18" descr="A drawing of a person&#10;&#10;Description automatically generated">
            <a:extLst>
              <a:ext uri="{FF2B5EF4-FFF2-40B4-BE49-F238E27FC236}">
                <a16:creationId xmlns:a16="http://schemas.microsoft.com/office/drawing/2014/main" id="{1365D6D0-A8A3-4E8E-B2C3-7613ECBB8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1134" y="375667"/>
            <a:ext cx="2279077" cy="1091044"/>
          </a:xfrm>
          <a:prstGeom prst="rect">
            <a:avLst/>
          </a:prstGeom>
        </p:spPr>
      </p:pic>
      <p:pic>
        <p:nvPicPr>
          <p:cNvPr id="21" name="Picture 20" descr="A picture containing map, text, drawing&#10;&#10;Description automatically generated">
            <a:extLst>
              <a:ext uri="{FF2B5EF4-FFF2-40B4-BE49-F238E27FC236}">
                <a16:creationId xmlns:a16="http://schemas.microsoft.com/office/drawing/2014/main" id="{53C5C367-E674-4536-A5F2-932F750C8E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3708" y="1679495"/>
            <a:ext cx="2673927" cy="1151660"/>
          </a:xfrm>
          <a:prstGeom prst="rect">
            <a:avLst/>
          </a:prstGeom>
        </p:spPr>
      </p:pic>
      <p:sp>
        <p:nvSpPr>
          <p:cNvPr id="23" name="Arrow: Right 22">
            <a:extLst>
              <a:ext uri="{FF2B5EF4-FFF2-40B4-BE49-F238E27FC236}">
                <a16:creationId xmlns:a16="http://schemas.microsoft.com/office/drawing/2014/main" id="{968C24BC-AD6B-4BD7-BDAA-296A66272875}"/>
              </a:ext>
            </a:extLst>
          </p:cNvPr>
          <p:cNvSpPr/>
          <p:nvPr/>
        </p:nvSpPr>
        <p:spPr>
          <a:xfrm>
            <a:off x="4270057" y="13884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Connector: Elbow 30">
            <a:extLst>
              <a:ext uri="{FF2B5EF4-FFF2-40B4-BE49-F238E27FC236}">
                <a16:creationId xmlns:a16="http://schemas.microsoft.com/office/drawing/2014/main" id="{53322093-0B01-4325-82AF-9BCC45C23DEF}"/>
              </a:ext>
            </a:extLst>
          </p:cNvPr>
          <p:cNvCxnSpPr/>
          <p:nvPr/>
        </p:nvCxnSpPr>
        <p:spPr>
          <a:xfrm>
            <a:off x="1943089" y="958700"/>
            <a:ext cx="914400" cy="914400"/>
          </a:xfrm>
          <a:prstGeom prst="bentConnector3">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1E338D99-53B3-4F98-A7A5-224639712856}"/>
              </a:ext>
            </a:extLst>
          </p:cNvPr>
          <p:cNvSpPr txBox="1"/>
          <p:nvPr/>
        </p:nvSpPr>
        <p:spPr>
          <a:xfrm>
            <a:off x="9870831" y="5939007"/>
            <a:ext cx="2321169" cy="523220"/>
          </a:xfrm>
          <a:prstGeom prst="rect">
            <a:avLst/>
          </a:prstGeom>
          <a:noFill/>
        </p:spPr>
        <p:txBody>
          <a:bodyPr wrap="square" rtlCol="0">
            <a:spAutoFit/>
          </a:bodyPr>
          <a:lstStyle/>
          <a:p>
            <a:r>
              <a:rPr lang="en-US" sz="2800" dirty="0"/>
              <a:t>   (3 min)</a:t>
            </a:r>
          </a:p>
        </p:txBody>
      </p:sp>
      <p:sp>
        <p:nvSpPr>
          <p:cNvPr id="4" name="TextBox 3">
            <a:extLst>
              <a:ext uri="{FF2B5EF4-FFF2-40B4-BE49-F238E27FC236}">
                <a16:creationId xmlns:a16="http://schemas.microsoft.com/office/drawing/2014/main" id="{AFCE7CAD-A169-4FDD-9136-7CFDF01F7A10}"/>
              </a:ext>
            </a:extLst>
          </p:cNvPr>
          <p:cNvSpPr txBox="1"/>
          <p:nvPr/>
        </p:nvSpPr>
        <p:spPr>
          <a:xfrm>
            <a:off x="603681" y="3429000"/>
            <a:ext cx="9642394" cy="954107"/>
          </a:xfrm>
          <a:prstGeom prst="rect">
            <a:avLst/>
          </a:prstGeom>
          <a:noFill/>
        </p:spPr>
        <p:txBody>
          <a:bodyPr wrap="square" rtlCol="0">
            <a:spAutoFit/>
          </a:bodyPr>
          <a:lstStyle/>
          <a:p>
            <a:r>
              <a:rPr lang="en-US" sz="2800" dirty="0"/>
              <a:t>Do you remember what we learned about the push and pull factors of migration/</a:t>
            </a:r>
            <a:r>
              <a:rPr lang="en-US" sz="2800" dirty="0" err="1"/>
              <a:t>migracion</a:t>
            </a:r>
            <a:r>
              <a:rPr lang="en-US" sz="2800" dirty="0"/>
              <a:t>?</a:t>
            </a:r>
          </a:p>
        </p:txBody>
      </p:sp>
      <p:pic>
        <p:nvPicPr>
          <p:cNvPr id="6" name="Picture 5" descr="A close up of a logo&#10;&#10;Description automatically generated">
            <a:extLst>
              <a:ext uri="{FF2B5EF4-FFF2-40B4-BE49-F238E27FC236}">
                <a16:creationId xmlns:a16="http://schemas.microsoft.com/office/drawing/2014/main" id="{4EB83D62-4973-4A62-89D7-B5F2729E03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5970" y="4161854"/>
            <a:ext cx="1895475" cy="1777153"/>
          </a:xfrm>
          <a:prstGeom prst="rect">
            <a:avLst/>
          </a:prstGeom>
        </p:spPr>
      </p:pic>
    </p:spTree>
    <p:extLst>
      <p:ext uri="{BB962C8B-B14F-4D97-AF65-F5344CB8AC3E}">
        <p14:creationId xmlns:p14="http://schemas.microsoft.com/office/powerpoint/2010/main" val="67367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3D836A-34AA-4CB9-B7BA-37FAD037A69D}"/>
              </a:ext>
            </a:extLst>
          </p:cNvPr>
          <p:cNvSpPr>
            <a:spLocks noGrp="1"/>
          </p:cNvSpPr>
          <p:nvPr>
            <p:ph idx="1"/>
          </p:nvPr>
        </p:nvSpPr>
        <p:spPr>
          <a:xfrm>
            <a:off x="838199" y="612558"/>
            <a:ext cx="10853691" cy="5628443"/>
          </a:xfrm>
        </p:spPr>
        <p:txBody>
          <a:bodyPr>
            <a:normAutofit fontScale="62500" lnSpcReduction="20000"/>
          </a:bodyPr>
          <a:lstStyle/>
          <a:p>
            <a:r>
              <a:rPr lang="en-US" sz="3800" dirty="0"/>
              <a:t>Immigrants migrate because of </a:t>
            </a:r>
            <a:r>
              <a:rPr lang="en-US" sz="3800" b="1" dirty="0"/>
              <a:t>push</a:t>
            </a:r>
            <a:r>
              <a:rPr lang="en-US" sz="3800" dirty="0"/>
              <a:t> and </a:t>
            </a:r>
            <a:r>
              <a:rPr lang="en-US" sz="3800" b="1" dirty="0"/>
              <a:t>pull</a:t>
            </a:r>
            <a:r>
              <a:rPr lang="en-US" sz="3800" dirty="0"/>
              <a:t> factors/reasons: </a:t>
            </a:r>
          </a:p>
          <a:p>
            <a:pPr marL="0" indent="0">
              <a:buNone/>
            </a:pPr>
            <a:endParaRPr lang="en-US" dirty="0"/>
          </a:p>
          <a:p>
            <a:pPr marL="0" indent="0">
              <a:buNone/>
            </a:pPr>
            <a:endParaRPr lang="en-US" sz="3100" dirty="0"/>
          </a:p>
          <a:p>
            <a:pPr marL="0" indent="0">
              <a:buNone/>
            </a:pPr>
            <a:endParaRPr lang="en-US" sz="3100" dirty="0"/>
          </a:p>
          <a:p>
            <a:r>
              <a:rPr lang="en-US" sz="3100" b="1" dirty="0"/>
              <a:t>Push Factor  (-)                                       Pull Factors  (+)        </a:t>
            </a:r>
          </a:p>
          <a:p>
            <a:r>
              <a:rPr lang="en-US" sz="3100" dirty="0">
                <a:highlight>
                  <a:srgbClr val="FFFF00"/>
                </a:highlight>
              </a:rPr>
              <a:t>not enough work</a:t>
            </a:r>
            <a:r>
              <a:rPr lang="en-US" sz="3100" dirty="0"/>
              <a:t>, money                   </a:t>
            </a:r>
            <a:r>
              <a:rPr lang="en-US" sz="3100" dirty="0">
                <a:highlight>
                  <a:srgbClr val="FFFF00"/>
                </a:highlight>
              </a:rPr>
              <a:t>better work opportunities</a:t>
            </a:r>
            <a:r>
              <a:rPr lang="en-US" sz="3100" dirty="0"/>
              <a:t>, more money</a:t>
            </a:r>
          </a:p>
          <a:p>
            <a:pPr marL="0" indent="0">
              <a:buNone/>
            </a:pPr>
            <a:r>
              <a:rPr lang="en-US" sz="3100" dirty="0"/>
              <a:t> </a:t>
            </a:r>
            <a:r>
              <a:rPr lang="en-US" sz="3100" dirty="0" err="1"/>
              <a:t>Insuficiente</a:t>
            </a:r>
            <a:r>
              <a:rPr lang="en-US" sz="3100" dirty="0"/>
              <a:t> </a:t>
            </a:r>
            <a:r>
              <a:rPr lang="en-US" sz="3100" dirty="0" err="1"/>
              <a:t>trabajo</a:t>
            </a:r>
            <a:r>
              <a:rPr lang="en-US" sz="3100" dirty="0"/>
              <a:t>/</a:t>
            </a:r>
            <a:r>
              <a:rPr lang="en-US" sz="3100" dirty="0" err="1"/>
              <a:t>economia</a:t>
            </a:r>
            <a:r>
              <a:rPr lang="en-US" sz="3100" dirty="0"/>
              <a:t>             Mas </a:t>
            </a:r>
            <a:r>
              <a:rPr lang="en-US" sz="3100" dirty="0" err="1"/>
              <a:t>trabajos</a:t>
            </a:r>
            <a:r>
              <a:rPr lang="en-US" sz="3100" dirty="0"/>
              <a:t>/</a:t>
            </a:r>
            <a:r>
              <a:rPr lang="en-US" sz="3100" dirty="0" err="1"/>
              <a:t>oportunidades</a:t>
            </a:r>
            <a:r>
              <a:rPr lang="en-US" sz="3100" dirty="0"/>
              <a:t>/</a:t>
            </a:r>
            <a:r>
              <a:rPr lang="en-US" sz="3100" dirty="0" err="1"/>
              <a:t>dinero</a:t>
            </a:r>
            <a:endParaRPr lang="en-US" sz="3100" dirty="0"/>
          </a:p>
          <a:p>
            <a:pPr marL="0" indent="0">
              <a:buNone/>
            </a:pPr>
            <a:endParaRPr lang="en-US" sz="3100" dirty="0"/>
          </a:p>
          <a:p>
            <a:r>
              <a:rPr lang="en-US" sz="3100" dirty="0">
                <a:highlight>
                  <a:srgbClr val="FFFF00"/>
                </a:highlight>
              </a:rPr>
              <a:t>wars,</a:t>
            </a:r>
            <a:r>
              <a:rPr lang="en-US" sz="3100" dirty="0"/>
              <a:t> conflicts, </a:t>
            </a:r>
            <a:r>
              <a:rPr lang="en-US" sz="3100" dirty="0">
                <a:highlight>
                  <a:srgbClr val="FFFF00"/>
                </a:highlight>
              </a:rPr>
              <a:t>abuse  </a:t>
            </a:r>
            <a:r>
              <a:rPr lang="en-US" sz="3100" dirty="0"/>
              <a:t>                      </a:t>
            </a:r>
            <a:r>
              <a:rPr lang="en-US" sz="3100" dirty="0">
                <a:highlight>
                  <a:srgbClr val="FFFF00"/>
                </a:highlight>
              </a:rPr>
              <a:t>more freedom, more rights     </a:t>
            </a:r>
          </a:p>
          <a:p>
            <a:pPr marL="0" indent="0">
              <a:buNone/>
            </a:pPr>
            <a:r>
              <a:rPr lang="en-US" sz="3100" dirty="0"/>
              <a:t> </a:t>
            </a:r>
            <a:r>
              <a:rPr lang="en-US" sz="3100" dirty="0" err="1"/>
              <a:t>guerras</a:t>
            </a:r>
            <a:r>
              <a:rPr lang="en-US" sz="3100" dirty="0"/>
              <a:t>, </a:t>
            </a:r>
            <a:r>
              <a:rPr lang="en-US" sz="3100" dirty="0" err="1"/>
              <a:t>conflictos</a:t>
            </a:r>
            <a:r>
              <a:rPr lang="en-US" sz="3100" dirty="0"/>
              <a:t>, </a:t>
            </a:r>
            <a:r>
              <a:rPr lang="en-US" sz="3100" dirty="0" err="1"/>
              <a:t>abusos</a:t>
            </a:r>
            <a:r>
              <a:rPr lang="en-US" sz="3100" dirty="0"/>
              <a:t>                  mas </a:t>
            </a:r>
            <a:r>
              <a:rPr lang="en-US" sz="3100" dirty="0" err="1"/>
              <a:t>libertades</a:t>
            </a:r>
            <a:r>
              <a:rPr lang="en-US" sz="3100" dirty="0"/>
              <a:t>, mas derechos</a:t>
            </a:r>
          </a:p>
          <a:p>
            <a:pPr marL="0" indent="0">
              <a:buNone/>
            </a:pPr>
            <a:endParaRPr lang="en-US" sz="3100" dirty="0"/>
          </a:p>
          <a:p>
            <a:r>
              <a:rPr lang="en-US" sz="3100" dirty="0">
                <a:highlight>
                  <a:srgbClr val="FFFF00"/>
                </a:highlight>
              </a:rPr>
              <a:t>inadequate housing</a:t>
            </a:r>
            <a:r>
              <a:rPr lang="en-US" sz="3100" dirty="0"/>
              <a:t>	               </a:t>
            </a:r>
            <a:r>
              <a:rPr lang="en-US" sz="3100" dirty="0">
                <a:highlight>
                  <a:srgbClr val="FFFF00"/>
                </a:highlight>
              </a:rPr>
              <a:t>more housing</a:t>
            </a:r>
          </a:p>
          <a:p>
            <a:pPr marL="0" indent="0">
              <a:buNone/>
            </a:pPr>
            <a:r>
              <a:rPr lang="en-US" sz="3100" dirty="0" err="1"/>
              <a:t>Insuficiente</a:t>
            </a:r>
            <a:r>
              <a:rPr lang="en-US" sz="3100" dirty="0"/>
              <a:t> </a:t>
            </a:r>
            <a:r>
              <a:rPr lang="en-US" sz="3100" dirty="0" err="1"/>
              <a:t>vivienda</a:t>
            </a:r>
            <a:r>
              <a:rPr lang="en-US" sz="3100" dirty="0"/>
              <a:t>	               mas </a:t>
            </a:r>
            <a:r>
              <a:rPr lang="en-US" sz="3100" dirty="0" err="1"/>
              <a:t>vivienda</a:t>
            </a:r>
            <a:r>
              <a:rPr lang="en-US" sz="3100" dirty="0"/>
              <a:t> 		 </a:t>
            </a:r>
          </a:p>
          <a:p>
            <a:pPr marL="0" indent="0" algn="ctr">
              <a:buNone/>
            </a:pPr>
            <a:r>
              <a:rPr lang="en-US" sz="3100" dirty="0"/>
              <a:t> </a:t>
            </a:r>
          </a:p>
          <a:p>
            <a:pPr marL="0" indent="0">
              <a:buNone/>
            </a:pPr>
            <a:r>
              <a:rPr lang="en-US" dirty="0"/>
              <a:t>                                                                                                             </a:t>
            </a:r>
          </a:p>
          <a:p>
            <a:pPr marL="0" indent="0">
              <a:buNone/>
            </a:pPr>
            <a:r>
              <a:rPr lang="en-US" dirty="0"/>
              <a:t>                                                                                                   </a:t>
            </a:r>
          </a:p>
          <a:p>
            <a:pPr marL="0" indent="0">
              <a:buNone/>
            </a:pPr>
            <a:r>
              <a:rPr lang="en-US" dirty="0"/>
              <a:t>										 </a:t>
            </a:r>
            <a:r>
              <a:rPr lang="en-US" sz="3000" dirty="0"/>
              <a:t>(5-8 min</a:t>
            </a:r>
            <a:r>
              <a:rPr lang="en-US" dirty="0"/>
              <a:t>)</a:t>
            </a:r>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BB23D800-977A-449B-B3BC-673686CB9F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8068" y="521009"/>
            <a:ext cx="1851365" cy="988196"/>
          </a:xfrm>
          <a:prstGeom prst="rect">
            <a:avLst/>
          </a:prstGeom>
        </p:spPr>
      </p:pic>
      <p:pic>
        <p:nvPicPr>
          <p:cNvPr id="7" name="Picture 6" descr="A close up of a sign&#10;&#10;Description automatically generated">
            <a:extLst>
              <a:ext uri="{FF2B5EF4-FFF2-40B4-BE49-F238E27FC236}">
                <a16:creationId xmlns:a16="http://schemas.microsoft.com/office/drawing/2014/main" id="{292EDC82-DEA1-4C8A-AB1D-53C165877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8408" y="2246294"/>
            <a:ext cx="1178465" cy="703185"/>
          </a:xfrm>
          <a:prstGeom prst="rect">
            <a:avLst/>
          </a:prstGeom>
        </p:spPr>
      </p:pic>
      <p:pic>
        <p:nvPicPr>
          <p:cNvPr id="9" name="Picture 8" descr="A picture containing toy&#10;&#10;Description automatically generated">
            <a:extLst>
              <a:ext uri="{FF2B5EF4-FFF2-40B4-BE49-F238E27FC236}">
                <a16:creationId xmlns:a16="http://schemas.microsoft.com/office/drawing/2014/main" id="{1DAA72CF-C075-49F9-A7DD-AD5B00005F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1360" y="3354811"/>
            <a:ext cx="1604779" cy="988197"/>
          </a:xfrm>
          <a:prstGeom prst="rect">
            <a:avLst/>
          </a:prstGeom>
        </p:spPr>
      </p:pic>
      <p:pic>
        <p:nvPicPr>
          <p:cNvPr id="11" name="Picture 10" descr="A picture containing building, wooden&#10;&#10;Description automatically generated">
            <a:extLst>
              <a:ext uri="{FF2B5EF4-FFF2-40B4-BE49-F238E27FC236}">
                <a16:creationId xmlns:a16="http://schemas.microsoft.com/office/drawing/2014/main" id="{0C3CFA99-A505-4C2A-81C2-D9E9B6BE4E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8408" y="4475226"/>
            <a:ext cx="1604779" cy="988197"/>
          </a:xfrm>
          <a:prstGeom prst="rect">
            <a:avLst/>
          </a:prstGeom>
        </p:spPr>
      </p:pic>
    </p:spTree>
    <p:extLst>
      <p:ext uri="{BB962C8B-B14F-4D97-AF65-F5344CB8AC3E}">
        <p14:creationId xmlns:p14="http://schemas.microsoft.com/office/powerpoint/2010/main" val="253720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6493-EC7D-40E3-B0A2-F76534BC19BD}"/>
              </a:ext>
            </a:extLst>
          </p:cNvPr>
          <p:cNvSpPr>
            <a:spLocks noGrp="1"/>
          </p:cNvSpPr>
          <p:nvPr>
            <p:ph type="title"/>
          </p:nvPr>
        </p:nvSpPr>
        <p:spPr>
          <a:xfrm>
            <a:off x="838200" y="736846"/>
            <a:ext cx="10515600" cy="1704080"/>
          </a:xfrm>
        </p:spPr>
        <p:txBody>
          <a:bodyPr>
            <a:normAutofit fontScale="90000"/>
          </a:bodyPr>
          <a:lstStyle/>
          <a:p>
            <a:br>
              <a:rPr lang="en-US" sz="3200" b="1" dirty="0"/>
            </a:br>
            <a:br>
              <a:rPr lang="en-US" sz="3200" b="1" dirty="0"/>
            </a:br>
            <a:br>
              <a:rPr lang="en-US" sz="3200" b="1" dirty="0"/>
            </a:br>
            <a:r>
              <a:rPr lang="en-US" sz="2200" b="1" dirty="0">
                <a:latin typeface="+mn-lt"/>
              </a:rPr>
              <a:t>Immigrants also face obstacles (</a:t>
            </a:r>
            <a:r>
              <a:rPr lang="en-US" sz="2200" b="1" dirty="0" err="1">
                <a:latin typeface="+mn-lt"/>
              </a:rPr>
              <a:t>obstaculos</a:t>
            </a:r>
            <a:r>
              <a:rPr lang="en-US" sz="2200" b="1" dirty="0">
                <a:latin typeface="+mn-lt"/>
              </a:rPr>
              <a:t>) when they migrate. Many times, these are push factors but there is more to consider…</a:t>
            </a:r>
            <a:br>
              <a:rPr lang="en-US" sz="2200" b="1" dirty="0">
                <a:latin typeface="+mn-lt"/>
              </a:rPr>
            </a:br>
            <a:br>
              <a:rPr lang="en-US" sz="2700" b="1" dirty="0">
                <a:latin typeface="+mn-lt"/>
              </a:rPr>
            </a:br>
            <a:r>
              <a:rPr lang="en-US" sz="2200" b="1" dirty="0">
                <a:latin typeface="+mn-lt"/>
              </a:rPr>
              <a:t>Obstacles = challenges, difficulties, problems.</a:t>
            </a:r>
            <a:br>
              <a:rPr lang="en-US" sz="2200" b="1" dirty="0">
                <a:latin typeface="+mn-lt"/>
              </a:rPr>
            </a:br>
            <a:br>
              <a:rPr lang="en-US" sz="2200" dirty="0">
                <a:latin typeface="+mn-lt"/>
              </a:rPr>
            </a:br>
            <a:br>
              <a:rPr lang="en-US" sz="3200" dirty="0"/>
            </a:br>
            <a:br>
              <a:rPr lang="en-US" sz="3200" dirty="0"/>
            </a:br>
            <a:br>
              <a:rPr lang="en-US" sz="3200" dirty="0"/>
            </a:br>
            <a:r>
              <a:rPr lang="en-US" sz="2800" b="1" dirty="0"/>
              <a:t>									</a:t>
            </a:r>
            <a:endParaRPr lang="en-US" sz="3100" dirty="0"/>
          </a:p>
        </p:txBody>
      </p:sp>
      <p:sp>
        <p:nvSpPr>
          <p:cNvPr id="3" name="Content Placeholder 2">
            <a:extLst>
              <a:ext uri="{FF2B5EF4-FFF2-40B4-BE49-F238E27FC236}">
                <a16:creationId xmlns:a16="http://schemas.microsoft.com/office/drawing/2014/main" id="{2ADCCD0A-15C8-4FBF-BDD8-6C64513E4285}"/>
              </a:ext>
            </a:extLst>
          </p:cNvPr>
          <p:cNvSpPr>
            <a:spLocks noGrp="1"/>
          </p:cNvSpPr>
          <p:nvPr>
            <p:ph idx="1"/>
          </p:nvPr>
        </p:nvSpPr>
        <p:spPr>
          <a:xfrm>
            <a:off x="838200" y="2318327"/>
            <a:ext cx="11002818" cy="4174547"/>
          </a:xfrm>
        </p:spPr>
        <p:txBody>
          <a:bodyPr>
            <a:normAutofit fontScale="62500" lnSpcReduction="20000"/>
          </a:bodyPr>
          <a:lstStyle/>
          <a:p>
            <a:pPr marL="0" indent="0">
              <a:buNone/>
            </a:pPr>
            <a:endParaRPr lang="en-US" b="1" dirty="0"/>
          </a:p>
          <a:p>
            <a:pPr marL="0" indent="0">
              <a:lnSpc>
                <a:spcPct val="120000"/>
              </a:lnSpc>
              <a:buNone/>
            </a:pPr>
            <a:r>
              <a:rPr lang="en-US" sz="3100" dirty="0"/>
              <a:t>“I think an obstacle people face when migrating to a new place is….”   </a:t>
            </a:r>
          </a:p>
          <a:p>
            <a:pPr marL="0" indent="0">
              <a:lnSpc>
                <a:spcPct val="120000"/>
              </a:lnSpc>
              <a:buNone/>
            </a:pPr>
            <a:r>
              <a:rPr lang="en-US" sz="3100" dirty="0"/>
              <a:t>“</a:t>
            </a:r>
            <a:r>
              <a:rPr lang="en-US" sz="3100" dirty="0" err="1"/>
              <a:t>Yo</a:t>
            </a:r>
            <a:r>
              <a:rPr lang="en-US" sz="3100" dirty="0"/>
              <a:t> </a:t>
            </a:r>
            <a:r>
              <a:rPr lang="en-US" sz="3100" dirty="0" err="1"/>
              <a:t>creo</a:t>
            </a:r>
            <a:r>
              <a:rPr lang="en-US" sz="3100" dirty="0"/>
              <a:t> que un </a:t>
            </a:r>
            <a:r>
              <a:rPr lang="en-US" sz="3100" dirty="0" err="1"/>
              <a:t>obstaculo</a:t>
            </a:r>
            <a:r>
              <a:rPr lang="en-US" sz="3100" dirty="0"/>
              <a:t> que </a:t>
            </a:r>
            <a:r>
              <a:rPr lang="en-US" sz="3100" dirty="0" err="1"/>
              <a:t>tienen</a:t>
            </a:r>
            <a:r>
              <a:rPr lang="en-US" sz="3100" dirty="0"/>
              <a:t> personas </a:t>
            </a:r>
            <a:r>
              <a:rPr lang="en-US" sz="3100" dirty="0" err="1"/>
              <a:t>cuando</a:t>
            </a:r>
            <a:r>
              <a:rPr lang="en-US" sz="3100" dirty="0"/>
              <a:t> </a:t>
            </a:r>
            <a:r>
              <a:rPr lang="en-US" sz="3100" dirty="0" err="1"/>
              <a:t>migran</a:t>
            </a:r>
            <a:r>
              <a:rPr lang="en-US" sz="3100" dirty="0"/>
              <a:t> es…”                                                      </a:t>
            </a:r>
          </a:p>
          <a:p>
            <a:pPr marL="0" indent="0">
              <a:lnSpc>
                <a:spcPct val="120000"/>
              </a:lnSpc>
              <a:buNone/>
            </a:pPr>
            <a:r>
              <a:rPr lang="en-US" sz="3200" dirty="0"/>
              <a:t>  </a:t>
            </a:r>
          </a:p>
          <a:p>
            <a:pPr marL="0" indent="0">
              <a:lnSpc>
                <a:spcPct val="120000"/>
              </a:lnSpc>
              <a:buNone/>
            </a:pPr>
            <a:r>
              <a:rPr lang="en-US" sz="3200" dirty="0"/>
              <a:t>(Turn and Talk: 5 Novel/New Ideas) </a:t>
            </a:r>
          </a:p>
          <a:p>
            <a:pPr marL="0" indent="0">
              <a:buNone/>
            </a:pPr>
            <a:endParaRPr lang="en-US" sz="3200" dirty="0"/>
          </a:p>
          <a:p>
            <a:pPr marL="0" indent="0">
              <a:buNone/>
            </a:pPr>
            <a:r>
              <a:rPr lang="en-US" sz="3200" dirty="0"/>
              <a:t>Class Share: </a:t>
            </a:r>
            <a:r>
              <a:rPr lang="en-US" sz="3200" dirty="0">
                <a:solidFill>
                  <a:srgbClr val="FF0000"/>
                </a:solidFill>
              </a:rPr>
              <a:t>(actual learner responses)</a:t>
            </a:r>
          </a:p>
          <a:p>
            <a:pPr marL="0" indent="0">
              <a:buNone/>
            </a:pPr>
            <a:endParaRPr lang="en-US" sz="3200" dirty="0">
              <a:solidFill>
                <a:srgbClr val="FF0000"/>
              </a:solidFill>
            </a:endParaRPr>
          </a:p>
          <a:p>
            <a:pPr marL="0" indent="0">
              <a:buNone/>
            </a:pPr>
            <a:r>
              <a:rPr lang="en-US" sz="3200" dirty="0"/>
              <a:t>1. </a:t>
            </a:r>
            <a:r>
              <a:rPr lang="en-US" sz="3200" i="1" dirty="0">
                <a:solidFill>
                  <a:srgbClr val="FF0000"/>
                </a:solidFill>
              </a:rPr>
              <a:t>Miss family left behind        </a:t>
            </a:r>
            <a:r>
              <a:rPr lang="en-US" sz="3200" i="1" dirty="0"/>
              <a:t>4.</a:t>
            </a:r>
            <a:r>
              <a:rPr lang="en-US" sz="3200" i="1" dirty="0">
                <a:solidFill>
                  <a:srgbClr val="FF0000"/>
                </a:solidFill>
              </a:rPr>
              <a:t> family breakup</a:t>
            </a:r>
          </a:p>
          <a:p>
            <a:pPr marL="0" indent="0">
              <a:buNone/>
            </a:pPr>
            <a:r>
              <a:rPr lang="en-US" sz="3200" dirty="0"/>
              <a:t>2. </a:t>
            </a:r>
            <a:r>
              <a:rPr lang="en-US" sz="3200" i="1" dirty="0">
                <a:solidFill>
                  <a:srgbClr val="FF0000"/>
                </a:solidFill>
              </a:rPr>
              <a:t>Discrimination                       </a:t>
            </a:r>
            <a:r>
              <a:rPr lang="en-US" sz="3200" i="1" dirty="0"/>
              <a:t>5. </a:t>
            </a:r>
            <a:r>
              <a:rPr lang="en-US" sz="3200" i="1" dirty="0">
                <a:solidFill>
                  <a:srgbClr val="FF0000"/>
                </a:solidFill>
              </a:rPr>
              <a:t>not fitting in</a:t>
            </a:r>
          </a:p>
          <a:p>
            <a:pPr marL="0" indent="0">
              <a:buNone/>
            </a:pPr>
            <a:r>
              <a:rPr lang="en-US" sz="3200" dirty="0"/>
              <a:t>3. </a:t>
            </a:r>
            <a:r>
              <a:rPr lang="en-US" sz="3200" i="1" dirty="0">
                <a:solidFill>
                  <a:srgbClr val="FF0000"/>
                </a:solidFill>
              </a:rPr>
              <a:t>lack of education                 </a:t>
            </a:r>
            <a:r>
              <a:rPr lang="en-US" sz="3200" i="1" dirty="0"/>
              <a:t> 6.  </a:t>
            </a:r>
            <a:r>
              <a:rPr lang="en-US" sz="3200" i="1" dirty="0">
                <a:solidFill>
                  <a:srgbClr val="FF0000"/>
                </a:solidFill>
              </a:rPr>
              <a:t>English fluency</a:t>
            </a:r>
          </a:p>
        </p:txBody>
      </p:sp>
      <p:pic>
        <p:nvPicPr>
          <p:cNvPr id="6" name="Picture 5" descr="A picture containing drawing&#10;&#10;Description automatically generated">
            <a:extLst>
              <a:ext uri="{FF2B5EF4-FFF2-40B4-BE49-F238E27FC236}">
                <a16:creationId xmlns:a16="http://schemas.microsoft.com/office/drawing/2014/main" id="{5628EBBA-2C09-497A-BFBD-A8535BD2C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175" y="4821382"/>
            <a:ext cx="2281382" cy="2036617"/>
          </a:xfrm>
          <a:prstGeom prst="rect">
            <a:avLst/>
          </a:prstGeom>
        </p:spPr>
      </p:pic>
      <p:pic>
        <p:nvPicPr>
          <p:cNvPr id="8" name="Picture 7">
            <a:extLst>
              <a:ext uri="{FF2B5EF4-FFF2-40B4-BE49-F238E27FC236}">
                <a16:creationId xmlns:a16="http://schemas.microsoft.com/office/drawing/2014/main" id="{E00A1C97-9948-46AC-B903-EFA6143A8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5100" y="4364184"/>
            <a:ext cx="1722645" cy="1898070"/>
          </a:xfrm>
          <a:prstGeom prst="rect">
            <a:avLst/>
          </a:prstGeom>
        </p:spPr>
      </p:pic>
      <p:sp>
        <p:nvSpPr>
          <p:cNvPr id="9" name="TextBox 8">
            <a:extLst>
              <a:ext uri="{FF2B5EF4-FFF2-40B4-BE49-F238E27FC236}">
                <a16:creationId xmlns:a16="http://schemas.microsoft.com/office/drawing/2014/main" id="{9E04BE31-6713-4527-BB45-77DC2505853F}"/>
              </a:ext>
            </a:extLst>
          </p:cNvPr>
          <p:cNvSpPr txBox="1"/>
          <p:nvPr/>
        </p:nvSpPr>
        <p:spPr>
          <a:xfrm>
            <a:off x="9877530" y="6400801"/>
            <a:ext cx="1016625" cy="369332"/>
          </a:xfrm>
          <a:prstGeom prst="rect">
            <a:avLst/>
          </a:prstGeom>
          <a:noFill/>
        </p:spPr>
        <p:txBody>
          <a:bodyPr wrap="none" rtlCol="0">
            <a:spAutoFit/>
          </a:bodyPr>
          <a:lstStyle/>
          <a:p>
            <a:r>
              <a:rPr lang="en-US" dirty="0"/>
              <a:t>(10 MIN)</a:t>
            </a:r>
          </a:p>
        </p:txBody>
      </p:sp>
      <p:pic>
        <p:nvPicPr>
          <p:cNvPr id="7" name="Picture 6" descr="A picture containing indoor, furniture, table, sitting&#10;&#10;Description automatically generated">
            <a:extLst>
              <a:ext uri="{FF2B5EF4-FFF2-40B4-BE49-F238E27FC236}">
                <a16:creationId xmlns:a16="http://schemas.microsoft.com/office/drawing/2014/main" id="{96145D1A-DF53-4C36-935A-AB5473247B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5863" y="1269939"/>
            <a:ext cx="3181388" cy="1170988"/>
          </a:xfrm>
          <a:prstGeom prst="rect">
            <a:avLst/>
          </a:prstGeom>
        </p:spPr>
      </p:pic>
      <p:sp>
        <p:nvSpPr>
          <p:cNvPr id="10" name="Title 1">
            <a:extLst>
              <a:ext uri="{FF2B5EF4-FFF2-40B4-BE49-F238E27FC236}">
                <a16:creationId xmlns:a16="http://schemas.microsoft.com/office/drawing/2014/main" id="{F1E17080-82C0-4576-9274-BFD4A28DAFF1}"/>
              </a:ext>
            </a:extLst>
          </p:cNvPr>
          <p:cNvSpPr txBox="1">
            <a:spLocks/>
          </p:cNvSpPr>
          <p:nvPr/>
        </p:nvSpPr>
        <p:spPr>
          <a:xfrm>
            <a:off x="870194" y="1491449"/>
            <a:ext cx="10515600" cy="9494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2400" b="1" dirty="0"/>
            </a:br>
            <a:br>
              <a:rPr lang="en-US" sz="2400" b="1" dirty="0"/>
            </a:br>
            <a:r>
              <a:rPr lang="en-US" sz="2000" b="1" dirty="0" err="1">
                <a:latin typeface="+mn-lt"/>
              </a:rPr>
              <a:t>Obstáculos</a:t>
            </a:r>
            <a:r>
              <a:rPr lang="en-US" sz="2000" b="1" dirty="0">
                <a:latin typeface="+mn-lt"/>
              </a:rPr>
              <a:t>= </a:t>
            </a:r>
            <a:r>
              <a:rPr lang="en-US" sz="2000" b="1" dirty="0" err="1">
                <a:latin typeface="+mn-lt"/>
              </a:rPr>
              <a:t>desafios</a:t>
            </a:r>
            <a:r>
              <a:rPr lang="en-US" sz="2000" b="1" dirty="0">
                <a:latin typeface="+mn-lt"/>
              </a:rPr>
              <a:t>, </a:t>
            </a:r>
            <a:r>
              <a:rPr lang="en-US" sz="2000" b="1" dirty="0" err="1">
                <a:latin typeface="+mn-lt"/>
              </a:rPr>
              <a:t>dificultades</a:t>
            </a:r>
            <a:r>
              <a:rPr lang="en-US" sz="2000" b="1" dirty="0">
                <a:latin typeface="+mn-lt"/>
              </a:rPr>
              <a:t>, </a:t>
            </a:r>
            <a:r>
              <a:rPr lang="en-US" sz="2000" b="1" dirty="0" err="1">
                <a:latin typeface="+mn-lt"/>
              </a:rPr>
              <a:t>problemas</a:t>
            </a:r>
            <a:r>
              <a:rPr lang="en-US" sz="2400" b="1" dirty="0"/>
              <a:t>									</a:t>
            </a:r>
          </a:p>
        </p:txBody>
      </p:sp>
    </p:spTree>
    <p:extLst>
      <p:ext uri="{BB962C8B-B14F-4D97-AF65-F5344CB8AC3E}">
        <p14:creationId xmlns:p14="http://schemas.microsoft.com/office/powerpoint/2010/main" val="113021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C8B4-6AD0-48C3-9138-2BA3D7DA4C88}"/>
              </a:ext>
            </a:extLst>
          </p:cNvPr>
          <p:cNvSpPr>
            <a:spLocks noGrp="1"/>
          </p:cNvSpPr>
          <p:nvPr>
            <p:ph type="title"/>
          </p:nvPr>
        </p:nvSpPr>
        <p:spPr>
          <a:xfrm>
            <a:off x="838200" y="365126"/>
            <a:ext cx="5340605" cy="1146176"/>
          </a:xfrm>
        </p:spPr>
        <p:txBody>
          <a:bodyPr>
            <a:normAutofit/>
          </a:bodyPr>
          <a:lstStyle/>
          <a:p>
            <a:r>
              <a:rPr lang="en-US" sz="3100" b="1" dirty="0"/>
              <a:t>Reading for Specific Information</a:t>
            </a:r>
          </a:p>
        </p:txBody>
      </p:sp>
      <p:sp>
        <p:nvSpPr>
          <p:cNvPr id="10" name="Freeform: Shape 9">
            <a:extLst>
              <a:ext uri="{FF2B5EF4-FFF2-40B4-BE49-F238E27FC236}">
                <a16:creationId xmlns:a16="http://schemas.microsoft.com/office/drawing/2014/main" id="{05C7EBC3-4672-4DAB-81C2-58661FAFA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0BF962F-4C6F-461E-86F2-C43F56CC9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2E94A4F7-38E4-45EA-8E2E-CE1B5766B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BE0C7C5-65D1-4B9E-A290-7C98ED91FC01}"/>
              </a:ext>
            </a:extLst>
          </p:cNvPr>
          <p:cNvSpPr>
            <a:spLocks noGrp="1"/>
          </p:cNvSpPr>
          <p:nvPr>
            <p:ph idx="1"/>
          </p:nvPr>
        </p:nvSpPr>
        <p:spPr>
          <a:xfrm>
            <a:off x="838200" y="2173288"/>
            <a:ext cx="3603171" cy="3639684"/>
          </a:xfrm>
        </p:spPr>
        <p:txBody>
          <a:bodyPr anchor="ctr">
            <a:normAutofit/>
          </a:bodyPr>
          <a:lstStyle/>
          <a:p>
            <a:pPr marL="0" indent="0">
              <a:buNone/>
            </a:pPr>
            <a:r>
              <a:rPr lang="en-US" sz="2000" dirty="0">
                <a:solidFill>
                  <a:srgbClr val="FFFFFF"/>
                </a:solidFill>
              </a:rPr>
              <a:t>Before we continue, let’s review image response, and skimming and scanning our readings to find the information we need.   </a:t>
            </a:r>
          </a:p>
        </p:txBody>
      </p:sp>
      <p:pic>
        <p:nvPicPr>
          <p:cNvPr id="5" name="Picture 4" descr="A close up of a device&#10;&#10;Description automatically generated">
            <a:extLst>
              <a:ext uri="{FF2B5EF4-FFF2-40B4-BE49-F238E27FC236}">
                <a16:creationId xmlns:a16="http://schemas.microsoft.com/office/drawing/2014/main" id="{EDE8FB69-D6A4-4E2B-B7EE-540DD0CBA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0810" y="2173287"/>
            <a:ext cx="4415267" cy="4003675"/>
          </a:xfrm>
          <a:custGeom>
            <a:avLst/>
            <a:gdLst/>
            <a:ahLst/>
            <a:cxnLst/>
            <a:rect l="l" t="t" r="r" b="b"/>
            <a:pathLst>
              <a:path w="4636009" h="5032375">
                <a:moveTo>
                  <a:pt x="0" y="0"/>
                </a:moveTo>
                <a:lnTo>
                  <a:pt x="4636009" y="0"/>
                </a:lnTo>
                <a:lnTo>
                  <a:pt x="4636009" y="5032375"/>
                </a:lnTo>
                <a:lnTo>
                  <a:pt x="0" y="5032375"/>
                </a:lnTo>
                <a:close/>
              </a:path>
            </a:pathLst>
          </a:custGeom>
        </p:spPr>
      </p:pic>
    </p:spTree>
    <p:extLst>
      <p:ext uri="{BB962C8B-B14F-4D97-AF65-F5344CB8AC3E}">
        <p14:creationId xmlns:p14="http://schemas.microsoft.com/office/powerpoint/2010/main" val="399803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58FC-0C52-459E-91E9-427FE16A69E3}"/>
              </a:ext>
            </a:extLst>
          </p:cNvPr>
          <p:cNvSpPr>
            <a:spLocks noGrp="1"/>
          </p:cNvSpPr>
          <p:nvPr>
            <p:ph type="title"/>
          </p:nvPr>
        </p:nvSpPr>
        <p:spPr>
          <a:xfrm>
            <a:off x="838200" y="417250"/>
            <a:ext cx="10515600" cy="1642369"/>
          </a:xfrm>
        </p:spPr>
        <p:txBody>
          <a:bodyPr>
            <a:normAutofit/>
          </a:bodyPr>
          <a:lstStyle/>
          <a:p>
            <a:r>
              <a:rPr lang="en-US" sz="2400" b="1" dirty="0"/>
              <a:t>Image Response</a:t>
            </a:r>
            <a:r>
              <a:rPr lang="en-US" sz="2400" dirty="0"/>
              <a:t>: Who and what do you see in the picture? What is happening in the image? How do you think the picture relates to the reading?</a:t>
            </a:r>
            <a:br>
              <a:rPr lang="en-US" dirty="0"/>
            </a:br>
            <a:r>
              <a:rPr lang="en-US" sz="3200" dirty="0"/>
              <a:t>Example:</a:t>
            </a:r>
          </a:p>
        </p:txBody>
      </p:sp>
      <p:pic>
        <p:nvPicPr>
          <p:cNvPr id="5" name="Content Placeholder 4" descr="A group of people walking on a grassy hill&#10;&#10;Description automatically generated">
            <a:extLst>
              <a:ext uri="{FF2B5EF4-FFF2-40B4-BE49-F238E27FC236}">
                <a16:creationId xmlns:a16="http://schemas.microsoft.com/office/drawing/2014/main" id="{6CD4976B-E87F-4A92-8447-06ABCE4B73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7175" y="1757307"/>
            <a:ext cx="7286625" cy="1388886"/>
          </a:xfrm>
        </p:spPr>
      </p:pic>
      <p:sp>
        <p:nvSpPr>
          <p:cNvPr id="6" name="TextBox 5">
            <a:extLst>
              <a:ext uri="{FF2B5EF4-FFF2-40B4-BE49-F238E27FC236}">
                <a16:creationId xmlns:a16="http://schemas.microsoft.com/office/drawing/2014/main" id="{B1C08234-4CC5-414A-AA81-EA60CD2DE2AB}"/>
              </a:ext>
            </a:extLst>
          </p:cNvPr>
          <p:cNvSpPr txBox="1"/>
          <p:nvPr/>
        </p:nvSpPr>
        <p:spPr>
          <a:xfrm>
            <a:off x="838200" y="3412187"/>
            <a:ext cx="10324730" cy="3970318"/>
          </a:xfrm>
          <a:prstGeom prst="rect">
            <a:avLst/>
          </a:prstGeom>
          <a:noFill/>
        </p:spPr>
        <p:txBody>
          <a:bodyPr wrap="square" rtlCol="0">
            <a:spAutoFit/>
          </a:bodyPr>
          <a:lstStyle/>
          <a:p>
            <a:r>
              <a:rPr lang="en-US" sz="2400" i="1" dirty="0"/>
              <a:t>I see a field and people. They can be either friends (amigos), coworkers (</a:t>
            </a:r>
            <a:r>
              <a:rPr lang="en-US" sz="2400" i="1" dirty="0" err="1"/>
              <a:t>compañeros</a:t>
            </a:r>
            <a:r>
              <a:rPr lang="en-US" sz="2400" i="1" dirty="0"/>
              <a:t> de </a:t>
            </a:r>
            <a:r>
              <a:rPr lang="en-US" sz="2400" i="1" dirty="0" err="1"/>
              <a:t>trabajo</a:t>
            </a:r>
            <a:r>
              <a:rPr lang="en-US" sz="2400" i="1" dirty="0"/>
              <a:t>) or family (</a:t>
            </a:r>
            <a:r>
              <a:rPr lang="en-US" sz="2400" i="1" dirty="0" err="1"/>
              <a:t>familia</a:t>
            </a:r>
            <a:r>
              <a:rPr lang="en-US" sz="2400" i="1" dirty="0"/>
              <a:t>)…</a:t>
            </a:r>
          </a:p>
          <a:p>
            <a:r>
              <a:rPr lang="en-US" sz="2400" dirty="0"/>
              <a:t> </a:t>
            </a:r>
          </a:p>
          <a:p>
            <a:r>
              <a:rPr lang="en-US" sz="2400" dirty="0"/>
              <a:t>Your turn </a:t>
            </a:r>
            <a:r>
              <a:rPr lang="en-US" dirty="0"/>
              <a:t>(use gestures): </a:t>
            </a:r>
          </a:p>
          <a:p>
            <a:endParaRPr lang="en-US" dirty="0"/>
          </a:p>
          <a:p>
            <a:r>
              <a:rPr lang="en-US" sz="2400" i="1" dirty="0"/>
              <a:t>What are they doing in the picture?</a:t>
            </a:r>
          </a:p>
          <a:p>
            <a:r>
              <a:rPr lang="en-US" sz="2400" i="1" dirty="0" err="1"/>
              <a:t>Qué</a:t>
            </a:r>
            <a:r>
              <a:rPr lang="en-US" sz="2400" i="1" dirty="0"/>
              <a:t> </a:t>
            </a:r>
            <a:r>
              <a:rPr lang="en-US" sz="2400" i="1" dirty="0" err="1"/>
              <a:t>hacen</a:t>
            </a:r>
            <a:r>
              <a:rPr lang="en-US" sz="2400" i="1" dirty="0"/>
              <a:t> </a:t>
            </a:r>
            <a:r>
              <a:rPr lang="en-US" sz="2400" i="1" dirty="0" err="1"/>
              <a:t>en</a:t>
            </a:r>
            <a:r>
              <a:rPr lang="en-US" sz="2400" i="1" dirty="0"/>
              <a:t> la </a:t>
            </a:r>
            <a:r>
              <a:rPr lang="en-US" sz="2400" i="1" dirty="0" err="1"/>
              <a:t>foto</a:t>
            </a:r>
            <a:r>
              <a:rPr lang="en-US" sz="2400" i="1" dirty="0"/>
              <a:t>?</a:t>
            </a:r>
          </a:p>
          <a:p>
            <a:r>
              <a:rPr lang="en-US" dirty="0"/>
              <a:t>  </a:t>
            </a:r>
          </a:p>
          <a:p>
            <a:endParaRPr lang="en-US" dirty="0"/>
          </a:p>
          <a:p>
            <a:r>
              <a:rPr lang="en-US" dirty="0"/>
              <a:t>							               	                            (3-5 min)</a:t>
            </a:r>
          </a:p>
          <a:p>
            <a:endParaRPr lang="en-US" dirty="0"/>
          </a:p>
          <a:p>
            <a:endParaRPr lang="en-US" dirty="0"/>
          </a:p>
        </p:txBody>
      </p:sp>
      <p:sp>
        <p:nvSpPr>
          <p:cNvPr id="3" name="Arrow: Right 2">
            <a:extLst>
              <a:ext uri="{FF2B5EF4-FFF2-40B4-BE49-F238E27FC236}">
                <a16:creationId xmlns:a16="http://schemas.microsoft.com/office/drawing/2014/main" id="{87904794-35FF-477F-965D-938707504916}"/>
              </a:ext>
            </a:extLst>
          </p:cNvPr>
          <p:cNvSpPr/>
          <p:nvPr/>
        </p:nvSpPr>
        <p:spPr>
          <a:xfrm>
            <a:off x="3530708" y="2716148"/>
            <a:ext cx="2469857" cy="27520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C3C16C-F978-4194-8469-78EBB49F189F}"/>
              </a:ext>
            </a:extLst>
          </p:cNvPr>
          <p:cNvPicPr>
            <a:picLocks noChangeAspect="1"/>
          </p:cNvPicPr>
          <p:nvPr/>
        </p:nvPicPr>
        <p:blipFill>
          <a:blip r:embed="rId3"/>
          <a:stretch>
            <a:fillRect/>
          </a:stretch>
        </p:blipFill>
        <p:spPr>
          <a:xfrm>
            <a:off x="2564013" y="2077710"/>
            <a:ext cx="2469857" cy="310923"/>
          </a:xfrm>
          <a:prstGeom prst="rect">
            <a:avLst/>
          </a:prstGeom>
        </p:spPr>
      </p:pic>
    </p:spTree>
    <p:extLst>
      <p:ext uri="{BB962C8B-B14F-4D97-AF65-F5344CB8AC3E}">
        <p14:creationId xmlns:p14="http://schemas.microsoft.com/office/powerpoint/2010/main" val="4048636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D4DD3-D150-45F3-B665-FC18E0B16ECF}"/>
              </a:ext>
            </a:extLst>
          </p:cNvPr>
          <p:cNvSpPr>
            <a:spLocks noGrp="1"/>
          </p:cNvSpPr>
          <p:nvPr>
            <p:ph type="title"/>
          </p:nvPr>
        </p:nvSpPr>
        <p:spPr>
          <a:xfrm>
            <a:off x="838200" y="285972"/>
            <a:ext cx="11235431" cy="797104"/>
          </a:xfrm>
        </p:spPr>
        <p:txBody>
          <a:bodyPr>
            <a:noAutofit/>
          </a:bodyPr>
          <a:lstStyle/>
          <a:p>
            <a:r>
              <a:rPr lang="en-US" sz="2400" dirty="0"/>
              <a:t>For the readings, we will </a:t>
            </a:r>
            <a:r>
              <a:rPr lang="en-US" sz="2400" b="1" dirty="0"/>
              <a:t>skim and scan </a:t>
            </a:r>
            <a:r>
              <a:rPr lang="en-US" sz="2400" dirty="0"/>
              <a:t>for some text features and information. This means we will read quickly to get an idea and find some information in the reading.</a:t>
            </a:r>
            <a:br>
              <a:rPr lang="en-US" sz="2400" dirty="0"/>
            </a:br>
            <a:endParaRPr lang="en-US" sz="2400" dirty="0"/>
          </a:p>
        </p:txBody>
      </p:sp>
      <p:sp>
        <p:nvSpPr>
          <p:cNvPr id="3" name="Content Placeholder 2">
            <a:extLst>
              <a:ext uri="{FF2B5EF4-FFF2-40B4-BE49-F238E27FC236}">
                <a16:creationId xmlns:a16="http://schemas.microsoft.com/office/drawing/2014/main" id="{85D83AC5-96BA-4F78-9B66-BAD8BF5FE947}"/>
              </a:ext>
            </a:extLst>
          </p:cNvPr>
          <p:cNvSpPr>
            <a:spLocks noGrp="1"/>
          </p:cNvSpPr>
          <p:nvPr>
            <p:ph idx="1"/>
          </p:nvPr>
        </p:nvSpPr>
        <p:spPr>
          <a:xfrm>
            <a:off x="838200" y="1083076"/>
            <a:ext cx="10515600" cy="5646198"/>
          </a:xfrm>
        </p:spPr>
        <p:txBody>
          <a:bodyPr>
            <a:normAutofit fontScale="92500" lnSpcReduction="20000"/>
          </a:bodyPr>
          <a:lstStyle/>
          <a:p>
            <a:pPr marL="0" indent="0">
              <a:buNone/>
            </a:pPr>
            <a:endParaRPr lang="en-US" sz="1700" dirty="0"/>
          </a:p>
          <a:p>
            <a:pPr marL="0" indent="0">
              <a:buNone/>
            </a:pPr>
            <a:r>
              <a:rPr lang="en-US" sz="1700" dirty="0"/>
              <a:t>Handout #2.2: “I am from Jamaica”                   </a:t>
            </a:r>
            <a:r>
              <a:rPr lang="en-US" sz="1700" b="1" dirty="0"/>
              <a:t>TITLE (</a:t>
            </a:r>
            <a:r>
              <a:rPr lang="en-US" sz="1400" b="1" dirty="0"/>
              <a:t>AUTHOR USUALLY FOLLOWS THE TITLE BUT CAN BE FOUND IN OTHER PLACES/ABOUT)</a:t>
            </a:r>
          </a:p>
          <a:p>
            <a:pPr marL="0" indent="0">
              <a:buNone/>
            </a:pPr>
            <a:r>
              <a:rPr lang="en-US" sz="1700" dirty="0"/>
              <a:t>My name is Imogene Hayes, and I am from Kingston, Jamaica. I am the oldest child in my family, so I had many responsibilities at home. I worked in a post office in Jamaica, and I also took care of my little brothers and sisters and helped my mother with the cooking and cleaning. I made </a:t>
            </a:r>
            <a:r>
              <a:rPr lang="en-US" sz="1700" dirty="0">
                <a:highlight>
                  <a:srgbClr val="FFFF00"/>
                </a:highlight>
              </a:rPr>
              <a:t>very little money (</a:t>
            </a:r>
            <a:r>
              <a:rPr lang="en-US" sz="1700" b="1" dirty="0">
                <a:highlight>
                  <a:srgbClr val="FFFF00"/>
                </a:highlight>
              </a:rPr>
              <a:t>WHY</a:t>
            </a:r>
            <a:r>
              <a:rPr lang="en-US" sz="1700" dirty="0">
                <a:highlight>
                  <a:srgbClr val="FFFF00"/>
                </a:highlight>
              </a:rPr>
              <a:t>)</a:t>
            </a:r>
            <a:r>
              <a:rPr lang="en-US" sz="1700" dirty="0"/>
              <a:t>, even though I worked very hard. I learned about an agency in New York that helped young women find jobs as maids in private family homes. I applied for a job as a maid, and I also applied for a visa to immigrate to the United States. When I received my visa, I moved to New York, where </a:t>
            </a:r>
            <a:r>
              <a:rPr lang="en-US" sz="1700" dirty="0">
                <a:highlight>
                  <a:srgbClr val="FFFF00"/>
                </a:highlight>
              </a:rPr>
              <a:t>I got a job with a family </a:t>
            </a:r>
            <a:r>
              <a:rPr lang="en-US" sz="1700" b="1" dirty="0">
                <a:highlight>
                  <a:srgbClr val="FFFF00"/>
                </a:highlight>
              </a:rPr>
              <a:t>(WHY), </a:t>
            </a:r>
            <a:r>
              <a:rPr lang="en-US" sz="1700" dirty="0"/>
              <a:t>working in their house. I took care of their two children and I also cooked and cleaned. It was still hard work, but I was </a:t>
            </a:r>
            <a:r>
              <a:rPr lang="en-US" sz="1700" dirty="0">
                <a:highlight>
                  <a:srgbClr val="FFFF00"/>
                </a:highlight>
              </a:rPr>
              <a:t>paid well </a:t>
            </a:r>
            <a:r>
              <a:rPr lang="en-US" sz="1700" b="1" dirty="0">
                <a:highlight>
                  <a:srgbClr val="FFFF00"/>
                </a:highlight>
              </a:rPr>
              <a:t>(WHY)</a:t>
            </a:r>
            <a:r>
              <a:rPr lang="en-US" sz="1700" dirty="0"/>
              <a:t>, and I was proud to be living in New York on my own.</a:t>
            </a:r>
          </a:p>
          <a:p>
            <a:pPr marL="0" indent="0">
              <a:buNone/>
            </a:pPr>
            <a:r>
              <a:rPr lang="en-US" sz="1700" dirty="0"/>
              <a:t>— </a:t>
            </a:r>
            <a:r>
              <a:rPr lang="en-US" sz="1700" dirty="0">
                <a:highlight>
                  <a:srgbClr val="FFFF00"/>
                </a:highlight>
              </a:rPr>
              <a:t>Imogene Hayes (</a:t>
            </a:r>
            <a:r>
              <a:rPr lang="en-US" sz="1700" b="1" dirty="0">
                <a:highlight>
                  <a:srgbClr val="FFFF00"/>
                </a:highlight>
              </a:rPr>
              <a:t>AUTHOR/WHO)</a:t>
            </a:r>
            <a:r>
              <a:rPr lang="en-US" sz="1700" dirty="0"/>
              <a:t>, </a:t>
            </a:r>
            <a:r>
              <a:rPr lang="en-US" sz="1700" u="sng" dirty="0">
                <a:highlight>
                  <a:srgbClr val="FFFF00"/>
                </a:highlight>
              </a:rPr>
              <a:t>immigrated</a:t>
            </a:r>
            <a:r>
              <a:rPr lang="en-US" sz="1700" dirty="0"/>
              <a:t> from Jamaica, </a:t>
            </a:r>
            <a:r>
              <a:rPr lang="en-US" sz="1700" u="sng" dirty="0">
                <a:highlight>
                  <a:srgbClr val="FFFF00"/>
                </a:highlight>
              </a:rPr>
              <a:t>1969</a:t>
            </a:r>
            <a:r>
              <a:rPr lang="en-US" sz="1700" dirty="0">
                <a:highlight>
                  <a:srgbClr val="FFFF00"/>
                </a:highlight>
              </a:rPr>
              <a:t> (</a:t>
            </a:r>
            <a:r>
              <a:rPr lang="en-US" sz="1700" b="1" dirty="0">
                <a:highlight>
                  <a:srgbClr val="FFFF00"/>
                </a:highlight>
              </a:rPr>
              <a:t>YEAR OF IMMIGRATION/WHEN</a:t>
            </a:r>
            <a:r>
              <a:rPr lang="en-US" sz="1700" dirty="0">
                <a:highlight>
                  <a:srgbClr val="FFFF00"/>
                </a:highlight>
              </a:rPr>
              <a:t>)</a:t>
            </a:r>
          </a:p>
          <a:p>
            <a:pPr marL="0" indent="0">
              <a:buNone/>
            </a:pPr>
            <a:endParaRPr lang="en-US" sz="1700" dirty="0"/>
          </a:p>
          <a:p>
            <a:pPr marL="0" indent="0">
              <a:buNone/>
            </a:pPr>
            <a:r>
              <a:rPr lang="en-US" sz="1700" b="1" i="1" dirty="0"/>
              <a:t>Who</a:t>
            </a:r>
            <a:r>
              <a:rPr lang="en-US" sz="1700" dirty="0"/>
              <a:t> is the author/writer? The author is_____________________.</a:t>
            </a:r>
          </a:p>
          <a:p>
            <a:pPr marL="0" indent="0">
              <a:buNone/>
            </a:pPr>
            <a:r>
              <a:rPr lang="en-US" sz="1700" b="1" i="1" dirty="0"/>
              <a:t>When</a:t>
            </a:r>
            <a:r>
              <a:rPr lang="en-US" sz="1700" dirty="0"/>
              <a:t> did the author immigrate to the United States? The author immigrated to the U.S. in _______________.</a:t>
            </a:r>
          </a:p>
          <a:p>
            <a:pPr marL="0" indent="0">
              <a:buNone/>
            </a:pPr>
            <a:r>
              <a:rPr lang="en-US" sz="1700" b="1" i="1" dirty="0"/>
              <a:t>Why</a:t>
            </a:r>
            <a:r>
              <a:rPr lang="en-US" sz="1700" dirty="0"/>
              <a:t> did the author immigrate to the U.S.? The author immigrated to the U.S. because ____________________________.</a:t>
            </a:r>
          </a:p>
          <a:p>
            <a:pPr marL="0" indent="0">
              <a:buNone/>
            </a:pPr>
            <a:r>
              <a:rPr lang="en-US" sz="1700" dirty="0"/>
              <a:t>Look for keywords and pay attention to text features for context: </a:t>
            </a:r>
          </a:p>
          <a:p>
            <a:r>
              <a:rPr lang="en-US" sz="1700" b="1" dirty="0"/>
              <a:t>WHO</a:t>
            </a:r>
            <a:r>
              <a:rPr lang="en-US" sz="1700" dirty="0"/>
              <a:t>/QUIEN = names after title OR at the end of the text, like at the end of a letter: </a:t>
            </a:r>
          </a:p>
          <a:p>
            <a:r>
              <a:rPr lang="en-US" sz="1700" b="1" dirty="0"/>
              <a:t>WHEN/</a:t>
            </a:r>
            <a:r>
              <a:rPr lang="en-US" sz="1700" dirty="0"/>
              <a:t>CUANDO= look for dates, months, years (#)</a:t>
            </a:r>
          </a:p>
          <a:p>
            <a:r>
              <a:rPr lang="en-US" sz="1700" b="1" dirty="0"/>
              <a:t>WHY</a:t>
            </a:r>
            <a:r>
              <a:rPr lang="en-US" sz="1700" dirty="0"/>
              <a:t>/PORQUE= start by looking for push or pull factors/reasons why people migrate as previously discussed- keywords: work, job, money, home, wars, family etc. You can also add </a:t>
            </a:r>
            <a:r>
              <a:rPr lang="en-US" sz="1700"/>
              <a:t>obstacles individuals face </a:t>
            </a:r>
            <a:r>
              <a:rPr lang="en-US" sz="1700" dirty="0"/>
              <a:t>when they immigrate if noted in the reading: family breakups, discrimination, lack of English </a:t>
            </a:r>
            <a:r>
              <a:rPr lang="en-US" sz="1700"/>
              <a:t>fluency etc.                      </a:t>
            </a:r>
            <a:endParaRPr lang="en-US" sz="1700" dirty="0"/>
          </a:p>
          <a:p>
            <a:pPr marL="0" indent="0">
              <a:buNone/>
            </a:pPr>
            <a:r>
              <a:rPr lang="en-US" sz="1700" dirty="0"/>
              <a:t>                                                                                                                                                                                           (10 min)</a:t>
            </a:r>
          </a:p>
        </p:txBody>
      </p:sp>
      <p:sp>
        <p:nvSpPr>
          <p:cNvPr id="4" name="Arrow: Left 3">
            <a:extLst>
              <a:ext uri="{FF2B5EF4-FFF2-40B4-BE49-F238E27FC236}">
                <a16:creationId xmlns:a16="http://schemas.microsoft.com/office/drawing/2014/main" id="{AE3083E4-A20F-4328-A4AC-DD6B3939432B}"/>
              </a:ext>
            </a:extLst>
          </p:cNvPr>
          <p:cNvSpPr/>
          <p:nvPr/>
        </p:nvSpPr>
        <p:spPr>
          <a:xfrm>
            <a:off x="3888418" y="1530732"/>
            <a:ext cx="719092" cy="98985"/>
          </a:xfrm>
          <a:prstGeom prst="leftArrow">
            <a:avLst/>
          </a:prstGeom>
          <a:ln w="31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67294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179F-54AB-432E-A774-A1FA6ABD8F02}"/>
              </a:ext>
            </a:extLst>
          </p:cNvPr>
          <p:cNvSpPr>
            <a:spLocks noGrp="1"/>
          </p:cNvSpPr>
          <p:nvPr>
            <p:ph type="title"/>
          </p:nvPr>
        </p:nvSpPr>
        <p:spPr>
          <a:xfrm>
            <a:off x="838200" y="365126"/>
            <a:ext cx="10515600" cy="1004600"/>
          </a:xfrm>
        </p:spPr>
        <p:txBody>
          <a:bodyPr>
            <a:normAutofit/>
          </a:bodyPr>
          <a:lstStyle/>
          <a:p>
            <a:r>
              <a:rPr lang="en-US" sz="4000" b="1" dirty="0"/>
              <a:t>Reading with a Purpose</a:t>
            </a:r>
          </a:p>
        </p:txBody>
      </p:sp>
      <p:sp>
        <p:nvSpPr>
          <p:cNvPr id="3" name="Content Placeholder 2">
            <a:extLst>
              <a:ext uri="{FF2B5EF4-FFF2-40B4-BE49-F238E27FC236}">
                <a16:creationId xmlns:a16="http://schemas.microsoft.com/office/drawing/2014/main" id="{494E2FC4-DC2A-4DA8-A07E-A8420230E780}"/>
              </a:ext>
            </a:extLst>
          </p:cNvPr>
          <p:cNvSpPr>
            <a:spLocks noGrp="1"/>
          </p:cNvSpPr>
          <p:nvPr>
            <p:ph idx="1"/>
          </p:nvPr>
        </p:nvSpPr>
        <p:spPr>
          <a:xfrm>
            <a:off x="838200" y="1298359"/>
            <a:ext cx="11146654" cy="5175682"/>
          </a:xfrm>
        </p:spPr>
        <p:txBody>
          <a:bodyPr>
            <a:normAutofit fontScale="47500" lnSpcReduction="20000"/>
          </a:bodyPr>
          <a:lstStyle/>
          <a:p>
            <a:pPr marL="0" indent="0">
              <a:buNone/>
            </a:pPr>
            <a:r>
              <a:rPr lang="en-US" sz="4200" b="1" dirty="0"/>
              <a:t>YOUR TURN  (Expert Group Assignments)</a:t>
            </a:r>
          </a:p>
          <a:p>
            <a:pPr marL="0" indent="0">
              <a:buNone/>
            </a:pPr>
            <a:r>
              <a:rPr lang="en-US" sz="4200" dirty="0"/>
              <a:t>Group A: I am from Mexico                                    </a:t>
            </a:r>
          </a:p>
          <a:p>
            <a:pPr marL="0" indent="0">
              <a:buNone/>
            </a:pPr>
            <a:r>
              <a:rPr lang="en-US" sz="4200" dirty="0"/>
              <a:t>Group B: I am from Vietnam </a:t>
            </a:r>
          </a:p>
          <a:p>
            <a:pPr marL="0" indent="0">
              <a:buNone/>
            </a:pPr>
            <a:r>
              <a:rPr lang="en-US" sz="4200" dirty="0"/>
              <a:t>Group C: I am from Sudan </a:t>
            </a:r>
          </a:p>
          <a:p>
            <a:pPr marL="0" indent="0">
              <a:buNone/>
            </a:pPr>
            <a:r>
              <a:rPr lang="en-US" sz="4200" dirty="0"/>
              <a:t>Group D: I am from Honduras               </a:t>
            </a:r>
            <a:r>
              <a:rPr lang="en-US" sz="2900" dirty="0"/>
              <a:t>(10-15 MINUTES)</a:t>
            </a:r>
            <a:endParaRPr lang="en-US" sz="2900" b="1" dirty="0"/>
          </a:p>
          <a:p>
            <a:pPr marL="0" indent="0">
              <a:buNone/>
            </a:pPr>
            <a:endParaRPr lang="en-US" sz="2900" dirty="0"/>
          </a:p>
          <a:p>
            <a:pPr marL="0" indent="0">
              <a:buNone/>
            </a:pPr>
            <a:r>
              <a:rPr lang="en-US" sz="5500" dirty="0"/>
              <a:t>       </a:t>
            </a:r>
          </a:p>
          <a:p>
            <a:pPr marL="0" indent="0">
              <a:buNone/>
            </a:pPr>
            <a:endParaRPr lang="en-US" sz="5500" dirty="0"/>
          </a:p>
          <a:p>
            <a:pPr marL="0" indent="0">
              <a:buNone/>
            </a:pPr>
            <a:r>
              <a:rPr lang="en-US" sz="3600" b="1" dirty="0"/>
              <a:t>Exit Slip in Your Journals   </a:t>
            </a:r>
            <a:r>
              <a:rPr lang="en-US" sz="3600" dirty="0"/>
              <a:t>Complete questions 3 and 4:</a:t>
            </a:r>
          </a:p>
          <a:p>
            <a:pPr marL="0" indent="0">
              <a:buNone/>
            </a:pPr>
            <a:r>
              <a:rPr lang="en-US" sz="3600" dirty="0"/>
              <a:t>3.) One question I would like to ask the author is….</a:t>
            </a:r>
          </a:p>
          <a:p>
            <a:pPr marL="0" indent="0">
              <a:buNone/>
            </a:pPr>
            <a:r>
              <a:rPr lang="en-US" sz="3600" dirty="0"/>
              <a:t>Una </a:t>
            </a:r>
            <a:r>
              <a:rPr lang="en-US" sz="3600" dirty="0" err="1"/>
              <a:t>pregunta</a:t>
            </a:r>
            <a:r>
              <a:rPr lang="en-US" sz="3600" dirty="0"/>
              <a:t> al </a:t>
            </a:r>
            <a:r>
              <a:rPr lang="en-US" sz="3600" dirty="0" err="1"/>
              <a:t>autor</a:t>
            </a:r>
            <a:r>
              <a:rPr lang="en-US" sz="3600" dirty="0"/>
              <a:t> es..</a:t>
            </a:r>
          </a:p>
          <a:p>
            <a:pPr marL="0" indent="0">
              <a:buNone/>
            </a:pPr>
            <a:r>
              <a:rPr lang="en-US" sz="3600" dirty="0"/>
              <a:t>4.) One connection I can make to the image is…</a:t>
            </a:r>
          </a:p>
          <a:p>
            <a:pPr marL="0" indent="0">
              <a:buNone/>
            </a:pPr>
            <a:r>
              <a:rPr lang="en-US" sz="3600" dirty="0"/>
              <a:t>Una </a:t>
            </a:r>
            <a:r>
              <a:rPr lang="en-US" sz="3600" dirty="0" err="1"/>
              <a:t>coneccion</a:t>
            </a:r>
            <a:r>
              <a:rPr lang="en-US" sz="3600" dirty="0"/>
              <a:t> al imagen es…					</a:t>
            </a:r>
            <a:r>
              <a:rPr lang="en-US" sz="3600" b="1" dirty="0"/>
              <a:t>		   					</a:t>
            </a:r>
            <a:r>
              <a:rPr lang="en-US" sz="3600" dirty="0"/>
              <a:t>                                                                                                   </a:t>
            </a:r>
          </a:p>
          <a:p>
            <a:pPr marL="0" indent="0">
              <a:buNone/>
            </a:pPr>
            <a:r>
              <a:rPr lang="en-US" sz="3600" dirty="0"/>
              <a:t>                                                                                                                                                 </a:t>
            </a:r>
            <a:r>
              <a:rPr lang="en-US" sz="2900" dirty="0"/>
              <a:t>(                         (6 MINUTES)</a:t>
            </a:r>
            <a:endParaRPr lang="en-US" sz="2900" b="1" dirty="0"/>
          </a:p>
          <a:p>
            <a:pPr marL="0" indent="0">
              <a:buNone/>
            </a:pPr>
            <a:endParaRPr lang="en-US" sz="2100" dirty="0"/>
          </a:p>
        </p:txBody>
      </p:sp>
      <p:pic>
        <p:nvPicPr>
          <p:cNvPr id="5" name="Picture 4" descr="A picture containing doll, standing, group, table&#10;&#10;Description automatically generated">
            <a:extLst>
              <a:ext uri="{FF2B5EF4-FFF2-40B4-BE49-F238E27FC236}">
                <a16:creationId xmlns:a16="http://schemas.microsoft.com/office/drawing/2014/main" id="{5B601EC6-B1E3-4568-865C-FB4DD6ACC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9170" y="1670940"/>
            <a:ext cx="2190750" cy="2085975"/>
          </a:xfrm>
          <a:prstGeom prst="rect">
            <a:avLst/>
          </a:prstGeom>
        </p:spPr>
      </p:pic>
      <p:pic>
        <p:nvPicPr>
          <p:cNvPr id="9" name="Picture 8" descr="A picture containing table&#10;&#10;Description automatically generated">
            <a:extLst>
              <a:ext uri="{FF2B5EF4-FFF2-40B4-BE49-F238E27FC236}">
                <a16:creationId xmlns:a16="http://schemas.microsoft.com/office/drawing/2014/main" id="{C8942D40-57A4-4223-936C-D89502953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1527" y="4373219"/>
            <a:ext cx="1724025" cy="1968910"/>
          </a:xfrm>
          <a:prstGeom prst="rect">
            <a:avLst/>
          </a:prstGeom>
        </p:spPr>
      </p:pic>
      <p:sp>
        <p:nvSpPr>
          <p:cNvPr id="10" name="TextBox 9">
            <a:extLst>
              <a:ext uri="{FF2B5EF4-FFF2-40B4-BE49-F238E27FC236}">
                <a16:creationId xmlns:a16="http://schemas.microsoft.com/office/drawing/2014/main" id="{E8330CDA-42B9-4F31-9CDC-9F23E58245C1}"/>
              </a:ext>
            </a:extLst>
          </p:cNvPr>
          <p:cNvSpPr txBox="1"/>
          <p:nvPr/>
        </p:nvSpPr>
        <p:spPr>
          <a:xfrm>
            <a:off x="5638800" y="2971800"/>
            <a:ext cx="914400" cy="914400"/>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A729DA56-C453-490A-BF58-E19BADEE5735}"/>
              </a:ext>
            </a:extLst>
          </p:cNvPr>
          <p:cNvSpPr txBox="1"/>
          <p:nvPr/>
        </p:nvSpPr>
        <p:spPr>
          <a:xfrm>
            <a:off x="8949170" y="3928075"/>
            <a:ext cx="2491220" cy="369332"/>
          </a:xfrm>
          <a:prstGeom prst="rect">
            <a:avLst/>
          </a:prstGeom>
          <a:noFill/>
        </p:spPr>
        <p:txBody>
          <a:bodyPr wrap="square" rtlCol="0">
            <a:spAutoFit/>
          </a:bodyPr>
          <a:lstStyle/>
          <a:p>
            <a:r>
              <a:rPr lang="en-US" dirty="0"/>
              <a:t> Round Robin Reading</a:t>
            </a:r>
          </a:p>
        </p:txBody>
      </p:sp>
    </p:spTree>
    <p:extLst>
      <p:ext uri="{BB962C8B-B14F-4D97-AF65-F5344CB8AC3E}">
        <p14:creationId xmlns:p14="http://schemas.microsoft.com/office/powerpoint/2010/main" val="1336379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1194</TotalTime>
  <Words>999</Words>
  <Application>Microsoft Office PowerPoint</Application>
  <PresentationFormat>Widescreen</PresentationFormat>
  <Paragraphs>81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   Immigrants also face obstacles (obstaculos) when they migrate. Many times, these are push factors but there is more to consider…  Obstacles = challenges, difficulties, problems.              </vt:lpstr>
      <vt:lpstr>Reading for Specific Information</vt:lpstr>
      <vt:lpstr>Image Response: Who and what do you see in the picture? What is happening in the image? How do you think the picture relates to the reading? Example:</vt:lpstr>
      <vt:lpstr>For the readings, we will skim and scan for some text features and information. This means we will read quickly to get an idea and find some information in the reading. </vt:lpstr>
      <vt:lpstr>Reading with a Purpose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Objectives: Students will be able to identify and explain life events and obstacles faced by someone who migrated to the United States.  Objetivo de Contenido: Estudiantes pueden identificar y explicar eventos y    obstáculos en la vida de un inmigrante en los Estados Unidos. </dc:title>
  <dc:creator>Carmen Montoya</dc:creator>
  <cp:lastModifiedBy>Carmen Montoya</cp:lastModifiedBy>
  <cp:revision>44</cp:revision>
  <dcterms:created xsi:type="dcterms:W3CDTF">2020-03-29T01:06:02Z</dcterms:created>
  <dcterms:modified xsi:type="dcterms:W3CDTF">2020-04-13T18:28:10Z</dcterms:modified>
</cp:coreProperties>
</file>